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63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411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168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453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66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494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686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066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261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894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538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955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224D3-05C3-4A07-B074-8BE7A9793E5E}" type="datetimeFigureOut">
              <a:rPr lang="en-MY" smtClean="0"/>
              <a:t>23/2/2023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D939-D1E7-4527-A01E-12FC1C01679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17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zzzzzz@auk.edu.kr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704FB8-AF29-DFC1-42DE-BAEE91D2E987}"/>
              </a:ext>
            </a:extLst>
          </p:cNvPr>
          <p:cNvSpPr/>
          <p:nvPr/>
        </p:nvSpPr>
        <p:spPr>
          <a:xfrm>
            <a:off x="5931909" y="1899997"/>
            <a:ext cx="18057431" cy="1990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167" b="1" dirty="0">
                <a:solidFill>
                  <a:srgbClr val="0070C0"/>
                </a:solidFill>
              </a:rPr>
              <a:t>ETE Engineering Research Poster Competition</a:t>
            </a:r>
            <a:r>
              <a:rPr lang="en-MY" sz="6167" b="1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MY" sz="6167" b="1" dirty="0">
                <a:solidFill>
                  <a:srgbClr val="0070C0"/>
                </a:solidFill>
              </a:rPr>
              <a:t>(ETE ERPC’23)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89085D-AF9B-E9CC-0FBB-058A3A045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0" t="13390" r="16304" b="9747"/>
          <a:stretch>
            <a:fillRect/>
          </a:stretch>
        </p:blipFill>
        <p:spPr bwMode="auto">
          <a:xfrm>
            <a:off x="1384799" y="1107249"/>
            <a:ext cx="4296998" cy="42996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7FF0CFE-4748-C37D-D600-7275B767276B}"/>
              </a:ext>
            </a:extLst>
          </p:cNvPr>
          <p:cNvSpPr/>
          <p:nvPr/>
        </p:nvSpPr>
        <p:spPr>
          <a:xfrm>
            <a:off x="1822832" y="5241387"/>
            <a:ext cx="26915256" cy="3083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167" b="1" dirty="0"/>
              <a:t>PUT your title here</a:t>
            </a:r>
          </a:p>
          <a:p>
            <a:pPr algn="ctr"/>
            <a:r>
              <a:rPr lang="en-US" sz="5046" b="1" i="1" dirty="0">
                <a:highlight>
                  <a:srgbClr val="FFFF00"/>
                </a:highlight>
              </a:rPr>
              <a:t>{Put your name here like}</a:t>
            </a:r>
            <a:r>
              <a:rPr lang="en-US" sz="5046" dirty="0"/>
              <a:t> Ali </a:t>
            </a:r>
            <a:r>
              <a:rPr lang="en-US" sz="5046" dirty="0" err="1"/>
              <a:t>Qasem</a:t>
            </a:r>
            <a:r>
              <a:rPr lang="en-US" sz="5046" dirty="0"/>
              <a:t>, Bayan Ahmed, and Reem Ali</a:t>
            </a:r>
          </a:p>
          <a:p>
            <a:pPr algn="ctr"/>
            <a:r>
              <a:rPr lang="en-US" sz="4111" b="1" dirty="0"/>
              <a:t>Department of what, school or college, University</a:t>
            </a:r>
          </a:p>
          <a:p>
            <a:pPr algn="ctr"/>
            <a:r>
              <a:rPr lang="en-US" sz="4111" b="1" dirty="0"/>
              <a:t>Contact:  </a:t>
            </a:r>
            <a:r>
              <a:rPr lang="en-US" sz="4111" dirty="0" err="1">
                <a:hlinkClick r:id="rId3"/>
              </a:rPr>
              <a:t>zzzzzzz@auk.edu.krd</a:t>
            </a:r>
            <a:endParaRPr lang="en-US" sz="4111" dirty="0"/>
          </a:p>
        </p:txBody>
      </p:sp>
      <p:sp>
        <p:nvSpPr>
          <p:cNvPr id="9" name="Rounded Rectangle 43">
            <a:extLst>
              <a:ext uri="{FF2B5EF4-FFF2-40B4-BE49-F238E27FC236}">
                <a16:creationId xmlns:a16="http://schemas.microsoft.com/office/drawing/2014/main" id="{7F42EBCD-C024-D66C-BB8E-E54953D95E1C}"/>
              </a:ext>
            </a:extLst>
          </p:cNvPr>
          <p:cNvSpPr/>
          <p:nvPr/>
        </p:nvSpPr>
        <p:spPr>
          <a:xfrm>
            <a:off x="183097" y="8827466"/>
            <a:ext cx="10881143" cy="1363976"/>
          </a:xfrm>
          <a:prstGeom prst="roundRect">
            <a:avLst/>
          </a:prstGeom>
          <a:solidFill>
            <a:srgbClr val="C0504D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59798" tIns="29898" rIns="59798" bIns="29898" anchor="ctr"/>
          <a:lstStyle/>
          <a:p>
            <a:pPr algn="ctr" defTabSz="2757615">
              <a:defRPr/>
            </a:pPr>
            <a:r>
              <a:rPr lang="en-US" sz="5606" b="1" kern="0" dirty="0">
                <a:solidFill>
                  <a:schemeClr val="bg1"/>
                </a:solidFill>
                <a:latin typeface="Calibri"/>
              </a:rPr>
              <a:t>ABSTRACT AND INTRODUCTION</a:t>
            </a:r>
          </a:p>
        </p:txBody>
      </p:sp>
      <p:sp>
        <p:nvSpPr>
          <p:cNvPr id="10" name="Rounded Rectangle 45">
            <a:extLst>
              <a:ext uri="{FF2B5EF4-FFF2-40B4-BE49-F238E27FC236}">
                <a16:creationId xmlns:a16="http://schemas.microsoft.com/office/drawing/2014/main" id="{19A74E48-8491-DCBF-3ADE-F3808FCF8377}"/>
              </a:ext>
            </a:extLst>
          </p:cNvPr>
          <p:cNvSpPr/>
          <p:nvPr/>
        </p:nvSpPr>
        <p:spPr>
          <a:xfrm>
            <a:off x="183097" y="10252426"/>
            <a:ext cx="29737470" cy="5287591"/>
          </a:xfrm>
          <a:prstGeom prst="roundRect">
            <a:avLst>
              <a:gd name="adj" fmla="val 1001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9798" tIns="29898" rIns="59798" bIns="29898" anchor="ctr"/>
          <a:lstStyle/>
          <a:p>
            <a:pPr marL="90180" defTabSz="2752869">
              <a:spcBef>
                <a:spcPts val="1121"/>
              </a:spcBef>
              <a:defRPr/>
            </a:pP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Text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3364" b="1" dirty="0" err="1">
                <a:solidFill>
                  <a:schemeClr val="tx1"/>
                </a:solidFill>
                <a:cs typeface="Calibri" panose="020F0502020204030204" pitchFamily="34" charset="0"/>
              </a:rPr>
              <a:t>text</a:t>
            </a: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marL="90180" defTabSz="2752869">
              <a:spcBef>
                <a:spcPts val="1121"/>
              </a:spcBef>
              <a:defRPr/>
            </a:pPr>
            <a:endParaRPr lang="en-US" sz="3364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90180" defTabSz="2752869">
              <a:spcBef>
                <a:spcPts val="1121"/>
              </a:spcBef>
              <a:defRPr/>
            </a:pPr>
            <a:endParaRPr lang="en-US" sz="3364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90180" defTabSz="2752869">
              <a:spcBef>
                <a:spcPts val="1121"/>
              </a:spcBef>
              <a:defRPr/>
            </a:pPr>
            <a:endParaRPr lang="en-US" sz="3364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90180" defTabSz="2752869">
              <a:spcBef>
                <a:spcPts val="1121"/>
              </a:spcBef>
              <a:defRPr/>
            </a:pPr>
            <a:endParaRPr lang="en-US" sz="3364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90180" defTabSz="2752869">
              <a:spcBef>
                <a:spcPts val="1121"/>
              </a:spcBef>
              <a:defRPr/>
            </a:pPr>
            <a:endParaRPr lang="en-US" sz="3364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90180" defTabSz="2752869">
              <a:spcBef>
                <a:spcPts val="1121"/>
              </a:spcBef>
              <a:defRPr/>
            </a:pPr>
            <a:r>
              <a:rPr lang="en-US" sz="3364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2" name="Rounded Rectangle 65">
            <a:extLst>
              <a:ext uri="{FF2B5EF4-FFF2-40B4-BE49-F238E27FC236}">
                <a16:creationId xmlns:a16="http://schemas.microsoft.com/office/drawing/2014/main" id="{0E952168-78DD-CF1F-8034-31B5EDC710E1}"/>
              </a:ext>
            </a:extLst>
          </p:cNvPr>
          <p:cNvSpPr/>
          <p:nvPr/>
        </p:nvSpPr>
        <p:spPr>
          <a:xfrm>
            <a:off x="183097" y="16016743"/>
            <a:ext cx="10881143" cy="1084157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lIns="59798" tIns="29898" rIns="59798" bIns="29898" anchor="ctr"/>
          <a:lstStyle/>
          <a:p>
            <a:pPr algn="ctr" defTabSz="2757615">
              <a:defRPr/>
            </a:pPr>
            <a:r>
              <a:rPr lang="en-US" sz="5606" b="1" kern="0" dirty="0">
                <a:solidFill>
                  <a:prstClr val="white"/>
                </a:solidFill>
                <a:latin typeface="Calibri"/>
              </a:rPr>
              <a:t>METHODS</a:t>
            </a:r>
          </a:p>
        </p:txBody>
      </p:sp>
      <p:sp>
        <p:nvSpPr>
          <p:cNvPr id="14" name="Rounded Rectangle 65">
            <a:extLst>
              <a:ext uri="{FF2B5EF4-FFF2-40B4-BE49-F238E27FC236}">
                <a16:creationId xmlns:a16="http://schemas.microsoft.com/office/drawing/2014/main" id="{91F4E5AB-6705-4C44-A852-B93498D008C2}"/>
              </a:ext>
            </a:extLst>
          </p:cNvPr>
          <p:cNvSpPr/>
          <p:nvPr/>
        </p:nvSpPr>
        <p:spPr>
          <a:xfrm>
            <a:off x="183096" y="24081082"/>
            <a:ext cx="14721623" cy="1188253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lIns="59798" tIns="29898" rIns="59798" bIns="29898" anchor="ctr"/>
          <a:lstStyle/>
          <a:p>
            <a:pPr algn="ctr" defTabSz="2757615">
              <a:defRPr/>
            </a:pPr>
            <a:r>
              <a:rPr lang="en-US" sz="5606" b="1" kern="0" dirty="0">
                <a:solidFill>
                  <a:prstClr val="white"/>
                </a:solidFill>
                <a:latin typeface="Calibri"/>
              </a:rPr>
              <a:t>RESULTS/EXPECTED RESULTS AND DISCUSSION </a:t>
            </a:r>
          </a:p>
        </p:txBody>
      </p:sp>
      <p:sp>
        <p:nvSpPr>
          <p:cNvPr id="16" name="Rounded Rectangle 76">
            <a:extLst>
              <a:ext uri="{FF2B5EF4-FFF2-40B4-BE49-F238E27FC236}">
                <a16:creationId xmlns:a16="http://schemas.microsoft.com/office/drawing/2014/main" id="{F7A534BA-D7E0-8D39-659C-2EF0747B4321}"/>
              </a:ext>
            </a:extLst>
          </p:cNvPr>
          <p:cNvSpPr/>
          <p:nvPr/>
        </p:nvSpPr>
        <p:spPr>
          <a:xfrm>
            <a:off x="299354" y="31967574"/>
            <a:ext cx="10764886" cy="1103977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lIns="59798" tIns="29898" rIns="59798" bIns="29898" anchor="ctr"/>
          <a:lstStyle/>
          <a:p>
            <a:pPr algn="ctr" defTabSz="2757615">
              <a:defRPr/>
            </a:pPr>
            <a:r>
              <a:rPr lang="en-US" sz="5606" b="1" kern="0" dirty="0">
                <a:solidFill>
                  <a:prstClr val="white"/>
                </a:solidFill>
                <a:latin typeface="Calibri"/>
              </a:rPr>
              <a:t>CONCLUSIONS</a:t>
            </a:r>
          </a:p>
        </p:txBody>
      </p:sp>
      <p:sp>
        <p:nvSpPr>
          <p:cNvPr id="19" name="Rounded Rectangle 68">
            <a:extLst>
              <a:ext uri="{FF2B5EF4-FFF2-40B4-BE49-F238E27FC236}">
                <a16:creationId xmlns:a16="http://schemas.microsoft.com/office/drawing/2014/main" id="{58BC277F-3D4B-E804-1AA7-22F9439DE69B}"/>
              </a:ext>
            </a:extLst>
          </p:cNvPr>
          <p:cNvSpPr/>
          <p:nvPr/>
        </p:nvSpPr>
        <p:spPr>
          <a:xfrm>
            <a:off x="183097" y="17143608"/>
            <a:ext cx="29737471" cy="6747985"/>
          </a:xfrm>
          <a:prstGeom prst="roundRect">
            <a:avLst>
              <a:gd name="adj" fmla="val 76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438" tIns="42719" rIns="85438" bIns="42719" anchor="ctr"/>
          <a:lstStyle/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r>
              <a:rPr lang="en-US" sz="3364" b="1" dirty="0">
                <a:solidFill>
                  <a:schemeClr val="tx1"/>
                </a:solidFill>
              </a:rPr>
              <a:t>Text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  <a:r>
              <a:rPr lang="en-US" sz="3364" b="1" dirty="0" err="1">
                <a:solidFill>
                  <a:schemeClr val="tx1"/>
                </a:solidFill>
              </a:rPr>
              <a:t>text</a:t>
            </a:r>
            <a:r>
              <a:rPr lang="en-US" sz="3364" b="1" dirty="0">
                <a:solidFill>
                  <a:schemeClr val="tx1"/>
                </a:solidFill>
              </a:rPr>
              <a:t> </a:t>
            </a: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364" b="1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364" b="1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364" b="1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364" b="1" dirty="0">
              <a:solidFill>
                <a:schemeClr val="tx1"/>
              </a:solidFill>
            </a:endParaRPr>
          </a:p>
        </p:txBody>
      </p:sp>
      <p:sp>
        <p:nvSpPr>
          <p:cNvPr id="21" name="Rounded Rectangle 68">
            <a:extLst>
              <a:ext uri="{FF2B5EF4-FFF2-40B4-BE49-F238E27FC236}">
                <a16:creationId xmlns:a16="http://schemas.microsoft.com/office/drawing/2014/main" id="{8DB37323-DF0F-54C5-8EF4-B05E0FC35733}"/>
              </a:ext>
            </a:extLst>
          </p:cNvPr>
          <p:cNvSpPr/>
          <p:nvPr/>
        </p:nvSpPr>
        <p:spPr>
          <a:xfrm>
            <a:off x="299355" y="25217751"/>
            <a:ext cx="29382340" cy="6456139"/>
          </a:xfrm>
          <a:prstGeom prst="roundRect">
            <a:avLst>
              <a:gd name="adj" fmla="val 76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438" tIns="42719" rIns="85438" bIns="42719" anchor="ctr"/>
          <a:lstStyle/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r>
              <a:rPr lang="en-US" sz="3270" dirty="0">
                <a:solidFill>
                  <a:schemeClr val="tx1"/>
                </a:solidFill>
              </a:rPr>
              <a:t>Bulleted list item</a:t>
            </a: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r>
              <a:rPr lang="en-US" sz="3270" dirty="0">
                <a:solidFill>
                  <a:schemeClr val="tx1"/>
                </a:solidFill>
              </a:rPr>
              <a:t>Bulleted list item</a:t>
            </a: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r>
              <a:rPr lang="en-US" sz="3270" dirty="0">
                <a:solidFill>
                  <a:schemeClr val="tx1"/>
                </a:solidFill>
              </a:rPr>
              <a:t>Bulleted list item</a:t>
            </a: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270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270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270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270" dirty="0">
              <a:solidFill>
                <a:schemeClr val="tx1"/>
              </a:solidFill>
            </a:endParaRPr>
          </a:p>
          <a:p>
            <a:pPr marL="427208" indent="-427208" algn="just" defTabSz="2757220">
              <a:spcAft>
                <a:spcPts val="1121"/>
              </a:spcAft>
              <a:buFont typeface="Wingdings" panose="05000000000000000000" pitchFamily="2" charset="2"/>
              <a:buChar char="Ø"/>
              <a:defRPr/>
            </a:pPr>
            <a:endParaRPr lang="en-US" sz="3270" dirty="0">
              <a:solidFill>
                <a:schemeClr val="tx1"/>
              </a:solidFill>
            </a:endParaRPr>
          </a:p>
        </p:txBody>
      </p:sp>
      <p:sp>
        <p:nvSpPr>
          <p:cNvPr id="33" name="Rounded Rectangle 34">
            <a:extLst>
              <a:ext uri="{FF2B5EF4-FFF2-40B4-BE49-F238E27FC236}">
                <a16:creationId xmlns:a16="http://schemas.microsoft.com/office/drawing/2014/main" id="{DA5CC588-4626-6132-909A-EB335A441BAC}"/>
              </a:ext>
            </a:extLst>
          </p:cNvPr>
          <p:cNvSpPr/>
          <p:nvPr/>
        </p:nvSpPr>
        <p:spPr>
          <a:xfrm>
            <a:off x="537369" y="39394107"/>
            <a:ext cx="29144326" cy="2043957"/>
          </a:xfrm>
          <a:prstGeom prst="roundRect">
            <a:avLst>
              <a:gd name="adj" fmla="val 76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438" tIns="42719" rIns="85438" bIns="42719" anchor="ctr"/>
          <a:lstStyle/>
          <a:p>
            <a:pPr algn="just">
              <a:spcAft>
                <a:spcPts val="561"/>
              </a:spcAft>
            </a:pPr>
            <a:r>
              <a:rPr lang="en-US" sz="3738" dirty="0">
                <a:solidFill>
                  <a:schemeClr val="tx1"/>
                </a:solidFill>
              </a:rPr>
              <a:t>Text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</a:p>
          <a:p>
            <a:pPr marL="338176" indent="-338176" algn="just">
              <a:spcAft>
                <a:spcPts val="561"/>
              </a:spcAft>
              <a:buFont typeface="Wingdings" panose="05000000000000000000" pitchFamily="2" charset="2"/>
              <a:buChar char="Ø"/>
            </a:pPr>
            <a:endParaRPr lang="en-US" sz="3738" dirty="0">
              <a:solidFill>
                <a:schemeClr val="tx1"/>
              </a:solidFill>
            </a:endParaRPr>
          </a:p>
          <a:p>
            <a:pPr marL="338176" indent="-338176" algn="just">
              <a:spcAft>
                <a:spcPts val="561"/>
              </a:spcAft>
              <a:buFont typeface="Wingdings" panose="05000000000000000000" pitchFamily="2" charset="2"/>
              <a:buChar char="Ø"/>
            </a:pPr>
            <a:endParaRPr lang="en-US" sz="3738" dirty="0">
              <a:solidFill>
                <a:schemeClr val="tx1"/>
              </a:solidFill>
            </a:endParaRPr>
          </a:p>
        </p:txBody>
      </p:sp>
      <p:sp>
        <p:nvSpPr>
          <p:cNvPr id="2" name="Rounded Rectangle 76">
            <a:extLst>
              <a:ext uri="{FF2B5EF4-FFF2-40B4-BE49-F238E27FC236}">
                <a16:creationId xmlns:a16="http://schemas.microsoft.com/office/drawing/2014/main" id="{E37C663F-4F2F-6E86-F07F-10F157C41BE4}"/>
              </a:ext>
            </a:extLst>
          </p:cNvPr>
          <p:cNvSpPr/>
          <p:nvPr/>
        </p:nvSpPr>
        <p:spPr>
          <a:xfrm>
            <a:off x="549466" y="38080709"/>
            <a:ext cx="10764886" cy="1103977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lIns="59798" tIns="29898" rIns="59798" bIns="29898" anchor="ctr"/>
          <a:lstStyle/>
          <a:p>
            <a:pPr algn="ctr" defTabSz="2757615">
              <a:defRPr/>
            </a:pPr>
            <a:r>
              <a:rPr lang="en-US" sz="5606" b="1" kern="0" dirty="0">
                <a:solidFill>
                  <a:prstClr val="white"/>
                </a:solidFill>
                <a:latin typeface="Calibri"/>
              </a:rPr>
              <a:t>Acknowledgments </a:t>
            </a:r>
          </a:p>
        </p:txBody>
      </p:sp>
      <p:sp>
        <p:nvSpPr>
          <p:cNvPr id="3" name="Rounded Rectangle 34">
            <a:extLst>
              <a:ext uri="{FF2B5EF4-FFF2-40B4-BE49-F238E27FC236}">
                <a16:creationId xmlns:a16="http://schemas.microsoft.com/office/drawing/2014/main" id="{40C87367-D1E5-B42F-B1CB-19E26772BB17}"/>
              </a:ext>
            </a:extLst>
          </p:cNvPr>
          <p:cNvSpPr/>
          <p:nvPr/>
        </p:nvSpPr>
        <p:spPr>
          <a:xfrm>
            <a:off x="451754" y="33322720"/>
            <a:ext cx="29144326" cy="4506820"/>
          </a:xfrm>
          <a:prstGeom prst="roundRect">
            <a:avLst>
              <a:gd name="adj" fmla="val 76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438" tIns="42719" rIns="85438" bIns="42719" anchor="ctr"/>
          <a:lstStyle/>
          <a:p>
            <a:pPr marL="338176" indent="-338176" algn="just">
              <a:spcAft>
                <a:spcPts val="561"/>
              </a:spcAft>
              <a:buFont typeface="Wingdings" panose="05000000000000000000" pitchFamily="2" charset="2"/>
              <a:buChar char="Ø"/>
            </a:pPr>
            <a:r>
              <a:rPr lang="en-US" sz="3738" dirty="0">
                <a:solidFill>
                  <a:schemeClr val="tx1"/>
                </a:solidFill>
              </a:rPr>
              <a:t>Text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  <a:r>
              <a:rPr lang="en-US" sz="3738" dirty="0" err="1">
                <a:solidFill>
                  <a:schemeClr val="tx1"/>
                </a:solidFill>
              </a:rPr>
              <a:t>text</a:t>
            </a:r>
            <a:r>
              <a:rPr lang="en-US" sz="3738" dirty="0">
                <a:solidFill>
                  <a:schemeClr val="tx1"/>
                </a:solidFill>
              </a:rPr>
              <a:t> </a:t>
            </a:r>
          </a:p>
          <a:p>
            <a:pPr marL="338176" indent="-338176" algn="just">
              <a:spcAft>
                <a:spcPts val="561"/>
              </a:spcAft>
              <a:buFont typeface="Wingdings" panose="05000000000000000000" pitchFamily="2" charset="2"/>
              <a:buChar char="Ø"/>
            </a:pPr>
            <a:endParaRPr lang="en-US" sz="3738" dirty="0">
              <a:solidFill>
                <a:schemeClr val="tx1"/>
              </a:solidFill>
            </a:endParaRPr>
          </a:p>
          <a:p>
            <a:pPr marL="338176" indent="-338176" algn="just">
              <a:spcAft>
                <a:spcPts val="561"/>
              </a:spcAft>
              <a:buFont typeface="Wingdings" panose="05000000000000000000" pitchFamily="2" charset="2"/>
              <a:buChar char="Ø"/>
            </a:pPr>
            <a:endParaRPr lang="en-US" sz="3738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5A3D7C-7179-AC71-0982-788139BADD1A}"/>
              </a:ext>
            </a:extLst>
          </p:cNvPr>
          <p:cNvSpPr txBox="1"/>
          <p:nvPr/>
        </p:nvSpPr>
        <p:spPr>
          <a:xfrm>
            <a:off x="1384799" y="399427"/>
            <a:ext cx="454711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highlight>
                  <a:srgbClr val="FFFF00"/>
                </a:highlight>
              </a:rPr>
              <a:t>Put your University log</a:t>
            </a:r>
            <a:endParaRPr lang="en-MY" sz="54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09477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</TotalTime>
  <Words>105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HASAN HAMOOD AL-MASOODI</dc:creator>
  <cp:lastModifiedBy>AHMED HASAN HAMOOD AL-MASOODI</cp:lastModifiedBy>
  <cp:revision>11</cp:revision>
  <dcterms:created xsi:type="dcterms:W3CDTF">2023-02-02T11:43:38Z</dcterms:created>
  <dcterms:modified xsi:type="dcterms:W3CDTF">2023-02-23T06:33:08Z</dcterms:modified>
</cp:coreProperties>
</file>